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2" r:id="rId3"/>
    <p:sldMasterId id="2147483660" r:id="rId4"/>
  </p:sldMasterIdLst>
  <p:sldIdLst>
    <p:sldId id="256" r:id="rId5"/>
    <p:sldId id="257" r:id="rId6"/>
    <p:sldId id="259" r:id="rId7"/>
    <p:sldId id="260" r:id="rId8"/>
    <p:sldId id="274" r:id="rId9"/>
    <p:sldId id="258" r:id="rId10"/>
    <p:sldId id="261" r:id="rId11"/>
    <p:sldId id="262" r:id="rId12"/>
    <p:sldId id="271" r:id="rId13"/>
    <p:sldId id="275" r:id="rId14"/>
    <p:sldId id="263" r:id="rId15"/>
    <p:sldId id="264" r:id="rId16"/>
    <p:sldId id="266" r:id="rId17"/>
    <p:sldId id="267" r:id="rId18"/>
    <p:sldId id="276" r:id="rId19"/>
    <p:sldId id="269" r:id="rId20"/>
    <p:sldId id="272" r:id="rId21"/>
    <p:sldId id="273" r:id="rId22"/>
    <p:sldId id="268" r:id="rId23"/>
    <p:sldId id="27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69E10-83B0-485A-A4F8-70BCBD183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B2CB62-73AF-445D-AF8A-DC96877A4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DF0F30-72B2-4103-BD60-93531E78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5574AB-780F-4EED-BF05-39EEAC88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4CEF8B-473E-40C0-B29B-E3053D0E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F68B2D-2063-4863-96FD-97FAF1A22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0" y="-2667002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FCF10-38A4-4944-A997-0BEB50F3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B9E69E-5EAC-444F-9576-68AD44C0B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42322B-981D-4F5B-9762-4CF569C5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DFC574-3DFF-40BD-8948-B478AA4D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E2E7E5-EA47-44C1-9725-B1BF015C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89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A648796-D1B9-4454-8232-798CB540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C58546-9732-4F4D-88BE-2960BEF86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1610E2-D549-4A90-B141-34D3DABB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26372-FB29-4986-8F23-B80665A3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F1057B-DB40-4808-9AC4-5C2A41FC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92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6C746C-5984-4797-93A1-8CC6475A7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0" y="-2667002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3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6C746C-5984-4797-93A1-8CC6475A7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0" y="-2667002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7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BFDCDD4-8A55-4D83-9C9A-CAEBE03FD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423612" y="-2882961"/>
            <a:ext cx="7338686" cy="121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6C746C-5984-4797-93A1-8CC6475A7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7000" y="-2667002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9DA32-11EE-4B27-B83E-9B44D6F9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01109F-969B-487B-94E0-13C944C7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93A1B1-A1F9-47A3-A5FB-939C8788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4BDF9D-2E5C-4F13-8820-FCF408AF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684D20-0D5D-487D-86F0-2103E777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97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05048-8DA9-481E-BDFC-60483740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01205C-2B34-4998-AC3E-859F4E32A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104DC1-7C2B-424A-B18F-049953CB7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CA1C6F-FCED-4B69-BC05-F0A964BF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2AC8AD-6D8C-4981-BEF7-4AC586DA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0DFE64-E364-4399-B6F0-21999B39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3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A9356-D8C4-4F34-A6C4-EEEF178C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2AD51C-05D4-4C02-AA75-E1FDFD93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668F7F-2E75-4D73-B648-CBA8FC0EF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8C8B6D-DA87-4784-87B8-0B843F02D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EB6EBD7-0A01-44A1-AC63-783A1F090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CACC89-F9B9-44CF-88B1-DC3C33D7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AA12B9-7730-4BC0-846A-720EF98F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965D93-8639-4F2D-9BEC-19113F8C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37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6FB3E-B364-4D6A-9CE2-F2FA4D46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E0E481-F2BD-49D4-9AE6-32375AE4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36D3A2-BFD9-4A34-A0D1-2D19F503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66AD7E-E96C-444B-863C-D08A41F7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63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BFDCDD4-8A55-4D83-9C9A-CAEBE03FD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423612" y="-2882961"/>
            <a:ext cx="7338686" cy="121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FFB31-1BC3-4A34-B2BA-08D2FE64A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902EFA-42C9-41FA-AA5C-DBAF84EE7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86F947-3767-488F-A475-E3F9E76FF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B98053-E102-4304-B196-1CD05C14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DC60CB-AF2E-4056-9EF2-6385EA6C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62A481-4B4D-4944-A5FD-E853D5BC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04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F7512-746D-464E-B9DD-BF6723AF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454022-5809-4BFD-B3A6-C58C361D8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CC1508-D772-4CFD-BBCF-A178FDDAB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14E6B4-F026-448A-9C46-14DC0B72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487C5A-67C9-4CB5-A244-01096D03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FD370A-C390-4F84-AF1C-AD36E44C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354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5B45AB-2B3E-4C05-9D1A-D6D04272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BDFEC-11D6-493C-8925-BF0D7A160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F0CE5-7CE5-4094-AB80-7F6848824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C4752-4CD8-47AA-BAEF-27168EF5015A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231A-7D1D-4636-8A7B-51C8DBF60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24C57-4481-4202-A610-17B17D98E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651F-987C-40AB-87BD-79DE48866E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93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5B45AB-2B3E-4C05-9D1A-D6D04272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BDFEC-11D6-493C-8925-BF0D7A160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F0CE5-7CE5-4094-AB80-7F6848824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C4752-4CD8-47AA-BAEF-27168EF5015A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28.03.2022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231A-7D1D-4636-8A7B-51C8DBF60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24C57-4481-4202-A610-17B17D98E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D651F-987C-40AB-87BD-79DE48866E3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7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5B45AB-2B3E-4C05-9D1A-D6D04272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BDFEC-11D6-493C-8925-BF0D7A160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F0CE5-7CE5-4094-AB80-7F6848824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C4752-4CD8-47AA-BAEF-27168EF5015A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28.03.2022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231A-7D1D-4636-8A7B-51C8DBF60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24C57-4481-4202-A610-17B17D98E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D651F-987C-40AB-87BD-79DE48866E3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9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5B45AB-2B3E-4C05-9D1A-D6D04272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BDFEC-11D6-493C-8925-BF0D7A160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F0CE5-7CE5-4094-AB80-7F6848824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C4752-4CD8-47AA-BAEF-27168EF5015A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28.03.2022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231A-7D1D-4636-8A7B-51C8DBF60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24C57-4481-4202-A610-17B17D98E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D651F-987C-40AB-87BD-79DE48866E3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0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A019C49-C1DF-4625-B928-FE24A65D5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1023">
            <a:off x="9137706" y="3253872"/>
            <a:ext cx="1666875" cy="2752725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778F61D3-5D3C-4D8F-8EDA-9972B22FB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976" y="4015855"/>
            <a:ext cx="9144000" cy="1655762"/>
          </a:xfrm>
        </p:spPr>
        <p:txBody>
          <a:bodyPr/>
          <a:lstStyle/>
          <a:p>
            <a:r>
              <a:rPr lang="de-DE" dirty="0"/>
              <a:t>Das Phänomen der magischen Welt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B4C22C-70BE-4FC0-A9A1-A2A600F38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4424">
            <a:off x="851682" y="266846"/>
            <a:ext cx="1852353" cy="26019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DCF29D-0CFD-427B-8F0D-65089FBD8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9231">
            <a:off x="3244079" y="245626"/>
            <a:ext cx="1618997" cy="25740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E8C132-90C9-4426-AE13-E38678B2A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976" y="153509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br>
              <a:rPr lang="de-DE" b="1" dirty="0"/>
            </a:br>
            <a:r>
              <a:rPr lang="de-DE" b="1" dirty="0"/>
              <a:t>Harry Potter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3B398E-86B2-40DB-A5A6-2DC6F607C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5144">
            <a:off x="5426669" y="223722"/>
            <a:ext cx="1648476" cy="25633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A5077EB-41D8-48DC-9C70-C1AA78CF7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87639">
            <a:off x="7631582" y="270342"/>
            <a:ext cx="1637990" cy="25355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47C61B5-17D2-4899-A16F-A43D4AB26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74489">
            <a:off x="9864724" y="286551"/>
            <a:ext cx="1510505" cy="25197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44EA96E-6236-46DA-90E7-3C2E8DBF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02024">
            <a:off x="1510484" y="3358646"/>
            <a:ext cx="1800225" cy="2543175"/>
          </a:xfrm>
          <a:prstGeom prst="rect">
            <a:avLst/>
          </a:prstGeom>
        </p:spPr>
      </p:pic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88B7AE06-D6B2-476D-89E0-F7FC70A4D6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37799" y="3429000"/>
            <a:ext cx="6128512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6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685DC8F-2978-48A7-9736-DD9710F7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4871">
            <a:off x="1156660" y="2039998"/>
            <a:ext cx="3723098" cy="2778004"/>
          </a:xfrm>
          <a:prstGeom prst="rect">
            <a:avLst/>
          </a:prstGeom>
        </p:spPr>
      </p:pic>
      <p:pic>
        <p:nvPicPr>
          <p:cNvPr id="4" name="Grafik 3" descr="Ein Bild, das Text, drinnen, Raum, Möbel enthält.&#10;&#10;Automatisch generierte Beschreibung">
            <a:extLst>
              <a:ext uri="{FF2B5EF4-FFF2-40B4-BE49-F238E27FC236}">
                <a16:creationId xmlns:a16="http://schemas.microsoft.com/office/drawing/2014/main" id="{13C4DB03-2C25-45DE-8EF7-2ECEDA5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515">
            <a:off x="6143207" y="3081331"/>
            <a:ext cx="5483147" cy="25082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E47515-D85D-4EDB-BAD7-08787EC3F7BE}"/>
              </a:ext>
            </a:extLst>
          </p:cNvPr>
          <p:cNvSpPr txBox="1"/>
          <p:nvPr/>
        </p:nvSpPr>
        <p:spPr>
          <a:xfrm>
            <a:off x="1517904" y="374904"/>
            <a:ext cx="9153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/>
              <a:t>Ollivanders</a:t>
            </a:r>
            <a:r>
              <a:rPr lang="de-DE" sz="4400" b="1" dirty="0"/>
              <a:t> Zauberstabladen</a:t>
            </a:r>
          </a:p>
        </p:txBody>
      </p:sp>
    </p:spTree>
    <p:extLst>
      <p:ext uri="{BB962C8B-B14F-4D97-AF65-F5344CB8AC3E}">
        <p14:creationId xmlns:p14="http://schemas.microsoft.com/office/powerpoint/2010/main" val="14962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zene 2">
            <a:hlinkClick r:id="" action="ppaction://media"/>
            <a:extLst>
              <a:ext uri="{FF2B5EF4-FFF2-40B4-BE49-F238E27FC236}">
                <a16:creationId xmlns:a16="http://schemas.microsoft.com/office/drawing/2014/main" id="{40508B7D-DFA7-44CE-AA99-E40A4725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74" y="111080"/>
            <a:ext cx="11797051" cy="66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CD0C40-FA50-4B50-9F66-D6B72EE6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15" y="645934"/>
            <a:ext cx="1048603" cy="55661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19D8D3A-D23A-468C-886D-D12EF986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011" y="1779887"/>
            <a:ext cx="2182557" cy="32982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6772F-C371-451D-9380-ECD2FB1D5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605" y="2075568"/>
            <a:ext cx="2078916" cy="27068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D7645D7-1B56-4187-90C1-22BCE1E05AD2}"/>
              </a:ext>
            </a:extLst>
          </p:cNvPr>
          <p:cNvSpPr txBox="1"/>
          <p:nvPr/>
        </p:nvSpPr>
        <p:spPr>
          <a:xfrm>
            <a:off x="3160776" y="795528"/>
            <a:ext cx="5870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Harrys Zauberstab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C7B333-4CD3-42B3-AAA9-1C46BC0D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426" y="1881658"/>
            <a:ext cx="1905000" cy="22288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2E4ADC-FD56-4199-AF18-37559761B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176" y="461186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8B2A588-B26E-462A-B5FC-720EA313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66" y="548390"/>
            <a:ext cx="1298561" cy="57612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C818C94-0C03-4A19-B020-9D8BC9F9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963" y="1283021"/>
            <a:ext cx="2145978" cy="21459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060961C-5191-477C-ADF3-FDDB26C30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328" y="1283021"/>
            <a:ext cx="2145978" cy="21459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FE9B97-0E13-42AD-B357-59692044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306" y="1697585"/>
            <a:ext cx="2639797" cy="17314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8DFAAA-F2B6-4405-A934-6820F1DA5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594" y="3429001"/>
            <a:ext cx="2145978" cy="21459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A84D4FC-B4BE-4A45-9A06-56B53E7A0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572" y="3569221"/>
            <a:ext cx="2456901" cy="18655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363473-0FC0-4C93-8A33-FFDBDA0ED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010" y="3831372"/>
            <a:ext cx="2859272" cy="16033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4FAAAB-9E11-4CEE-83E6-C19E9E21D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5099" y="1423241"/>
            <a:ext cx="2152650" cy="212407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ED2699E-5DB8-434A-A56D-60731CD1E68D}"/>
              </a:ext>
            </a:extLst>
          </p:cNvPr>
          <p:cNvSpPr txBox="1"/>
          <p:nvPr/>
        </p:nvSpPr>
        <p:spPr>
          <a:xfrm>
            <a:off x="3261950" y="256002"/>
            <a:ext cx="572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Voldemorts Zauberstab</a:t>
            </a:r>
          </a:p>
        </p:txBody>
      </p:sp>
    </p:spTree>
    <p:extLst>
      <p:ext uri="{BB962C8B-B14F-4D97-AF65-F5344CB8AC3E}">
        <p14:creationId xmlns:p14="http://schemas.microsoft.com/office/powerpoint/2010/main" val="205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99383D8-CD51-4C79-8857-42771117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95" y="338328"/>
            <a:ext cx="737680" cy="57490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3B65976-4F81-471A-899C-8C41C345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143" y="3357158"/>
            <a:ext cx="3830477" cy="20022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9BD82F0-91CA-49E8-B125-8520E0BFC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476" y="3357158"/>
            <a:ext cx="2145978" cy="21459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085447-5870-4D7B-9877-5AF4D3BD0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278" y="856236"/>
            <a:ext cx="2145978" cy="21459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15E4CD-C2CE-4158-A58F-15619636B313}"/>
              </a:ext>
            </a:extLst>
          </p:cNvPr>
          <p:cNvSpPr txBox="1"/>
          <p:nvPr/>
        </p:nvSpPr>
        <p:spPr>
          <a:xfrm>
            <a:off x="3025805" y="338328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Der </a:t>
            </a:r>
            <a:r>
              <a:rPr lang="de-DE" sz="3600" b="1" dirty="0" err="1"/>
              <a:t>Elderstab</a:t>
            </a:r>
            <a:r>
              <a:rPr lang="de-DE" sz="3600" b="1" dirty="0"/>
              <a:t> und die Heiligtümer des Todes</a:t>
            </a:r>
          </a:p>
        </p:txBody>
      </p:sp>
    </p:spTree>
    <p:extLst>
      <p:ext uri="{BB962C8B-B14F-4D97-AF65-F5344CB8AC3E}">
        <p14:creationId xmlns:p14="http://schemas.microsoft.com/office/powerpoint/2010/main" val="23821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A493FF6-2DA1-4EAF-AD1A-5B49DDEDA64B}"/>
              </a:ext>
            </a:extLst>
          </p:cNvPr>
          <p:cNvSpPr txBox="1"/>
          <p:nvPr/>
        </p:nvSpPr>
        <p:spPr>
          <a:xfrm rot="20868617">
            <a:off x="630936" y="1138316"/>
            <a:ext cx="36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Aquamenti</a:t>
            </a:r>
            <a:endParaRPr lang="de-DE" sz="4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285BAE-011B-41EF-9F9B-F258DD90E5FE}"/>
              </a:ext>
            </a:extLst>
          </p:cNvPr>
          <p:cNvSpPr txBox="1"/>
          <p:nvPr/>
        </p:nvSpPr>
        <p:spPr>
          <a:xfrm rot="349885">
            <a:off x="1424416" y="3919421"/>
            <a:ext cx="3502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Muffliato</a:t>
            </a:r>
            <a:endParaRPr lang="de-DE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DD7BDF9-AB5D-4BEE-B3B4-DA1A2C80FD39}"/>
              </a:ext>
            </a:extLst>
          </p:cNvPr>
          <p:cNvSpPr txBox="1"/>
          <p:nvPr/>
        </p:nvSpPr>
        <p:spPr>
          <a:xfrm rot="466605">
            <a:off x="4549348" y="2744427"/>
            <a:ext cx="404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Expecto</a:t>
            </a:r>
            <a:r>
              <a:rPr lang="de-DE" sz="4000" dirty="0"/>
              <a:t> </a:t>
            </a:r>
            <a:r>
              <a:rPr lang="de-DE" sz="4000" dirty="0" err="1"/>
              <a:t>Patronum</a:t>
            </a:r>
            <a:endParaRPr lang="de-DE" sz="4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90ED9E-5509-434F-A5D9-5324E0DB4B4F}"/>
              </a:ext>
            </a:extLst>
          </p:cNvPr>
          <p:cNvSpPr txBox="1"/>
          <p:nvPr/>
        </p:nvSpPr>
        <p:spPr>
          <a:xfrm rot="21246142">
            <a:off x="7106708" y="833940"/>
            <a:ext cx="3036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Expelliarmus</a:t>
            </a:r>
            <a:endParaRPr lang="de-DE" sz="4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ED6F96-C54E-4B78-96F1-08989CE2732F}"/>
              </a:ext>
            </a:extLst>
          </p:cNvPr>
          <p:cNvSpPr txBox="1"/>
          <p:nvPr/>
        </p:nvSpPr>
        <p:spPr>
          <a:xfrm rot="20638385">
            <a:off x="6903720" y="4416552"/>
            <a:ext cx="3803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Riddikulus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1537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8B8089B-B01E-4843-955B-7891277C2677}"/>
              </a:ext>
            </a:extLst>
          </p:cNvPr>
          <p:cNvSpPr txBox="1"/>
          <p:nvPr/>
        </p:nvSpPr>
        <p:spPr>
          <a:xfrm>
            <a:off x="4038600" y="539496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/>
              <a:t>Zaubersprüche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A68172-4DD1-455B-959D-93FBBEDE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967" y="1482358"/>
            <a:ext cx="5166065" cy="48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E35F91-7A2D-407D-938F-1F0B28155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8" y="612536"/>
            <a:ext cx="3051168" cy="28164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FB2D00-EAC3-4A58-8662-B99308450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164" y="2160840"/>
            <a:ext cx="4586636" cy="2536319"/>
          </a:xfrm>
          <a:prstGeom prst="rect">
            <a:avLst/>
          </a:prstGeom>
        </p:spPr>
      </p:pic>
      <p:pic>
        <p:nvPicPr>
          <p:cNvPr id="5" name="Grafik 4" descr="Ein Bild, das drinnen, verschwommen, Kamin enthält.&#10;&#10;Automatisch generierte Beschreibung">
            <a:extLst>
              <a:ext uri="{FF2B5EF4-FFF2-40B4-BE49-F238E27FC236}">
                <a16:creationId xmlns:a16="http://schemas.microsoft.com/office/drawing/2014/main" id="{5553AA6A-BB77-4936-B9F6-013DF7C11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68" y="2810757"/>
            <a:ext cx="2906596" cy="26799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EF96506-CDC9-4AB7-A546-1E7D42DE8481}"/>
              </a:ext>
            </a:extLst>
          </p:cNvPr>
          <p:cNvSpPr txBox="1"/>
          <p:nvPr/>
        </p:nvSpPr>
        <p:spPr>
          <a:xfrm>
            <a:off x="702628" y="3491222"/>
            <a:ext cx="305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Lumos</a:t>
            </a:r>
            <a:r>
              <a:rPr lang="de-DE" dirty="0"/>
              <a:t>=Lichtzauber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B95BA8-B6DB-4FFA-A84F-5B610FEF5762}"/>
              </a:ext>
            </a:extLst>
          </p:cNvPr>
          <p:cNvSpPr txBox="1"/>
          <p:nvPr/>
        </p:nvSpPr>
        <p:spPr>
          <a:xfrm>
            <a:off x="4100164" y="4860680"/>
            <a:ext cx="458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Wingardium</a:t>
            </a:r>
            <a:r>
              <a:rPr lang="de-DE" dirty="0"/>
              <a:t> </a:t>
            </a:r>
            <a:r>
              <a:rPr lang="de-DE" dirty="0" err="1"/>
              <a:t>Leviosa</a:t>
            </a:r>
            <a:r>
              <a:rPr lang="de-DE" dirty="0"/>
              <a:t>=Schwebezauber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18614B-B927-41D7-95FF-7B5BF432147C}"/>
              </a:ext>
            </a:extLst>
          </p:cNvPr>
          <p:cNvSpPr txBox="1"/>
          <p:nvPr/>
        </p:nvSpPr>
        <p:spPr>
          <a:xfrm>
            <a:off x="9033168" y="5605272"/>
            <a:ext cx="290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Alohomora</a:t>
            </a:r>
            <a:r>
              <a:rPr lang="de-DE" dirty="0"/>
              <a:t>=Schloss Öffnungszauber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DBD1E22-6754-4823-BD16-0D021272DDAC}"/>
              </a:ext>
            </a:extLst>
          </p:cNvPr>
          <p:cNvSpPr txBox="1"/>
          <p:nvPr/>
        </p:nvSpPr>
        <p:spPr>
          <a:xfrm>
            <a:off x="4100164" y="606397"/>
            <a:ext cx="5793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Normale Zaubersprüche</a:t>
            </a:r>
          </a:p>
        </p:txBody>
      </p:sp>
    </p:spTree>
    <p:extLst>
      <p:ext uri="{BB962C8B-B14F-4D97-AF65-F5344CB8AC3E}">
        <p14:creationId xmlns:p14="http://schemas.microsoft.com/office/powerpoint/2010/main" val="3429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D0355E5-E7B0-408E-BDC8-28826FBF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1431">
            <a:off x="834714" y="1846854"/>
            <a:ext cx="3737285" cy="186864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67E85F6-B480-47BF-B6ED-5DCEBF01D8AE}"/>
              </a:ext>
            </a:extLst>
          </p:cNvPr>
          <p:cNvSpPr txBox="1"/>
          <p:nvPr/>
        </p:nvSpPr>
        <p:spPr>
          <a:xfrm>
            <a:off x="3010829" y="557561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Die unverzeihlichen Flüche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98D513-CAEC-4AEE-8136-5902B437C539}"/>
              </a:ext>
            </a:extLst>
          </p:cNvPr>
          <p:cNvSpPr txBox="1"/>
          <p:nvPr/>
        </p:nvSpPr>
        <p:spPr>
          <a:xfrm rot="21044208">
            <a:off x="1038462" y="3713547"/>
            <a:ext cx="375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Imperio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322F31-2B23-49CF-9495-56D49910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4855">
            <a:off x="8689242" y="2668992"/>
            <a:ext cx="2657967" cy="24584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5C5AA2-BD42-4DF6-8A09-231A51CDC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977">
            <a:off x="5036322" y="2264714"/>
            <a:ext cx="3178517" cy="22978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385F08A-FBF2-4987-97F1-CD7DEB183397}"/>
              </a:ext>
            </a:extLst>
          </p:cNvPr>
          <p:cNvSpPr txBox="1"/>
          <p:nvPr/>
        </p:nvSpPr>
        <p:spPr>
          <a:xfrm rot="196048">
            <a:off x="4980486" y="4575305"/>
            <a:ext cx="315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Crucio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960104-D8BA-43BA-98D7-C75111B97273}"/>
              </a:ext>
            </a:extLst>
          </p:cNvPr>
          <p:cNvSpPr txBox="1"/>
          <p:nvPr/>
        </p:nvSpPr>
        <p:spPr>
          <a:xfrm rot="21182706">
            <a:off x="8887432" y="5104919"/>
            <a:ext cx="260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Avada</a:t>
            </a:r>
            <a:r>
              <a:rPr lang="de-DE" dirty="0"/>
              <a:t> </a:t>
            </a:r>
            <a:r>
              <a:rPr lang="de-DE" dirty="0" err="1"/>
              <a:t>Kedavra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32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3EEF3-1017-47E2-A288-E8743A4CE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2351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/>
              <a:t>Vortrag: Katharina Volkmer</a:t>
            </a:r>
            <a:br>
              <a:rPr lang="de-DE" sz="2000" b="1" dirty="0"/>
            </a:br>
            <a:r>
              <a:rPr lang="de-DE" sz="2000" b="1" dirty="0"/>
              <a:t>Begleitende Lehrerin: Annika Wittke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C52BEB-E35C-42F5-AFE4-C5E123FBE9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603051"/>
            <a:ext cx="10515600" cy="5290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sz="3200" b="1" dirty="0"/>
              <a:t>Andere spannende Sachen über Harry Potter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F8AA43-B75A-4DB9-895F-265DD1E71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8412">
            <a:off x="1197436" y="1534638"/>
            <a:ext cx="2857500" cy="1600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E088094-6723-4C36-ACC6-D1CDE9E9AAD9}"/>
              </a:ext>
            </a:extLst>
          </p:cNvPr>
          <p:cNvSpPr txBox="1"/>
          <p:nvPr/>
        </p:nvSpPr>
        <p:spPr>
          <a:xfrm rot="20883577">
            <a:off x="1460912" y="3133843"/>
            <a:ext cx="283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Quidditch – die magische Sportart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9E85DB-BE4C-4D82-AE13-3D460EF3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495">
            <a:off x="4867183" y="1456724"/>
            <a:ext cx="2642078" cy="14861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BF0974-03FC-4E72-9B03-35EA9FBED073}"/>
              </a:ext>
            </a:extLst>
          </p:cNvPr>
          <p:cNvSpPr txBox="1"/>
          <p:nvPr/>
        </p:nvSpPr>
        <p:spPr>
          <a:xfrm rot="523673">
            <a:off x="4892140" y="2949671"/>
            <a:ext cx="233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Duelle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98CD36-AD7B-48AC-8FC6-A3C5D34A4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2075">
            <a:off x="8399081" y="1425226"/>
            <a:ext cx="2162175" cy="192405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D4CD722-A23F-4C7B-9ECE-FAC28F37750F}"/>
              </a:ext>
            </a:extLst>
          </p:cNvPr>
          <p:cNvSpPr txBox="1"/>
          <p:nvPr/>
        </p:nvSpPr>
        <p:spPr>
          <a:xfrm rot="21226731">
            <a:off x="8520241" y="3394241"/>
            <a:ext cx="215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Magische Geschöpfe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EA578D-F442-43E2-BA88-293EC13A7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2308">
            <a:off x="1571313" y="4070907"/>
            <a:ext cx="2472160" cy="148329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DB726A4-7CAB-482A-91CA-41AAA4F3F977}"/>
              </a:ext>
            </a:extLst>
          </p:cNvPr>
          <p:cNvSpPr txBox="1"/>
          <p:nvPr/>
        </p:nvSpPr>
        <p:spPr>
          <a:xfrm rot="886672">
            <a:off x="1342685" y="5548763"/>
            <a:ext cx="242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Musik von Harry Potter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A1B9EA-226B-4876-8296-1AB8A0509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2509">
            <a:off x="4651830" y="3382103"/>
            <a:ext cx="3200400" cy="14287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09ECB77-1FB1-45F2-9882-CEFAA40DEE18}"/>
              </a:ext>
            </a:extLst>
          </p:cNvPr>
          <p:cNvSpPr txBox="1"/>
          <p:nvPr/>
        </p:nvSpPr>
        <p:spPr>
          <a:xfrm rot="20417392">
            <a:off x="4976585" y="4740887"/>
            <a:ext cx="308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Besen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EDBBB3A-94F0-428A-BEDA-DFAC23972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5124">
            <a:off x="8307075" y="4101640"/>
            <a:ext cx="2771775" cy="164782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15B670D-4250-4268-B77F-B830331DEFF0}"/>
              </a:ext>
            </a:extLst>
          </p:cNvPr>
          <p:cNvSpPr txBox="1"/>
          <p:nvPr/>
        </p:nvSpPr>
        <p:spPr>
          <a:xfrm rot="758217">
            <a:off x="8300060" y="5776818"/>
            <a:ext cx="226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Prophezeiungen</a:t>
            </a:r>
          </a:p>
        </p:txBody>
      </p:sp>
    </p:spTree>
    <p:extLst>
      <p:ext uri="{BB962C8B-B14F-4D97-AF65-F5344CB8AC3E}">
        <p14:creationId xmlns:p14="http://schemas.microsoft.com/office/powerpoint/2010/main" val="39069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50805-7DD7-44AD-93D6-B8ADD66EAE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Das Phänomen Harry Potter – </a:t>
            </a:r>
            <a:br>
              <a:rPr lang="de-DE" dirty="0"/>
            </a:br>
            <a:r>
              <a:rPr lang="de-DE" dirty="0"/>
              <a:t>eine Erfolgsgeschichte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515599-EE5F-43C4-8EB0-284C3B3A74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27248" y="3648455"/>
            <a:ext cx="8226552" cy="27338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Übersetzung in 80 Sprachen</a:t>
            </a:r>
          </a:p>
          <a:p>
            <a:r>
              <a:rPr lang="de-DE" dirty="0"/>
              <a:t>500 Millionen verkaufte Exemplare weltweit</a:t>
            </a:r>
          </a:p>
          <a:p>
            <a:r>
              <a:rPr lang="de-DE" dirty="0"/>
              <a:t>33 Millionen verkaufte Exemplare in Deutschland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A00B71-A2CB-49AC-A394-B7108F8B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60" y="194230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1F83910-943D-5F49-A5B5-ECEEF8BD0F89}"/>
              </a:ext>
            </a:extLst>
          </p:cNvPr>
          <p:cNvSpPr/>
          <p:nvPr/>
        </p:nvSpPr>
        <p:spPr>
          <a:xfrm>
            <a:off x="0" y="-450376"/>
            <a:ext cx="12192000" cy="73244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Text, Person, Frau, stehend enthält.&#10;&#10;Automatisch generierte Beschreibung">
            <a:extLst>
              <a:ext uri="{FF2B5EF4-FFF2-40B4-BE49-F238E27FC236}">
                <a16:creationId xmlns:a16="http://schemas.microsoft.com/office/drawing/2014/main" id="{9AB72F86-6D8C-416F-B879-284C9F986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71" y="153265"/>
            <a:ext cx="8002858" cy="6002143"/>
          </a:xfrm>
          <a:prstGeom prst="rect">
            <a:avLst/>
          </a:prstGeom>
        </p:spPr>
      </p:pic>
      <p:pic>
        <p:nvPicPr>
          <p:cNvPr id="8" name="Abspann">
            <a:hlinkClick r:id="" action="ppaction://media"/>
            <a:extLst>
              <a:ext uri="{FF2B5EF4-FFF2-40B4-BE49-F238E27FC236}">
                <a16:creationId xmlns:a16="http://schemas.microsoft.com/office/drawing/2014/main" id="{CB79FAA6-40F0-4564-AD4B-43A7C24FC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8886" y="1172944"/>
            <a:ext cx="10135292" cy="570110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D6B7011-5C1B-A743-80B6-3D647F8C2676}"/>
              </a:ext>
            </a:extLst>
          </p:cNvPr>
          <p:cNvSpPr/>
          <p:nvPr/>
        </p:nvSpPr>
        <p:spPr>
          <a:xfrm>
            <a:off x="2094571" y="153265"/>
            <a:ext cx="8002858" cy="60021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3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1EB2FB5-97A4-49AC-ACF5-283712959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98" y="1571431"/>
            <a:ext cx="3831004" cy="25127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6551669-A455-4904-A120-B217406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2338">
            <a:off x="524161" y="3951477"/>
            <a:ext cx="3626253" cy="20137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EEC4B9-8E27-4190-AC6A-8AB192B91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8034">
            <a:off x="8177407" y="3754030"/>
            <a:ext cx="2761727" cy="165825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6840D4-B69E-422F-BA8F-699C57C485FE}"/>
              </a:ext>
            </a:extLst>
          </p:cNvPr>
          <p:cNvSpPr txBox="1"/>
          <p:nvPr/>
        </p:nvSpPr>
        <p:spPr>
          <a:xfrm>
            <a:off x="4169193" y="1048211"/>
            <a:ext cx="383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Harry, Ron und Hermine</a:t>
            </a:r>
          </a:p>
        </p:txBody>
      </p:sp>
    </p:spTree>
    <p:extLst>
      <p:ext uri="{BB962C8B-B14F-4D97-AF65-F5344CB8AC3E}">
        <p14:creationId xmlns:p14="http://schemas.microsoft.com/office/powerpoint/2010/main" val="40741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DDD4C3-45E3-49F0-A63A-C0F72800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004" y="612397"/>
            <a:ext cx="4975992" cy="237982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B4BEDB1-B4C5-444F-B609-02A79F15B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01" y="3429000"/>
            <a:ext cx="1926503" cy="23715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66B9409-119A-4D7E-9563-BD64AC984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603" y="3429000"/>
            <a:ext cx="1969179" cy="23166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1A28DC9-AED8-4EC8-9EB5-301B930E3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372" y="3483869"/>
            <a:ext cx="1969179" cy="23227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0CEA04-D676-4F04-84DE-E35D9E83A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996" y="3483869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8E01825-D2D7-4469-9038-DF1AA867B017}"/>
              </a:ext>
            </a:extLst>
          </p:cNvPr>
          <p:cNvSpPr txBox="1"/>
          <p:nvPr/>
        </p:nvSpPr>
        <p:spPr>
          <a:xfrm>
            <a:off x="1545720" y="419823"/>
            <a:ext cx="8997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/>
              <a:t>Unterrichtsfächer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1E7620-A848-44EE-8FFE-10160E6FB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4377">
            <a:off x="608480" y="1283395"/>
            <a:ext cx="3049622" cy="20037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53B2B9-FC14-4AA0-A0F9-C7F6AA2D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96" y="1448984"/>
            <a:ext cx="2654208" cy="19906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42FA8A1-C8F0-4558-B127-A4631F424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035">
            <a:off x="8461041" y="1394130"/>
            <a:ext cx="2936236" cy="17903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7B5DDD-4C84-472B-B4BE-623D894C7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025">
            <a:off x="1760716" y="3938155"/>
            <a:ext cx="3683748" cy="20531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DB2322-877D-4496-B4DA-083801857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6016">
            <a:off x="6625741" y="3904706"/>
            <a:ext cx="3332226" cy="22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8E0F3-A4DC-4873-9089-A9636B312B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F4994B55">
            <a:hlinkClick r:id="" action="ppaction://media"/>
            <a:extLst>
              <a:ext uri="{FF2B5EF4-FFF2-40B4-BE49-F238E27FC236}">
                <a16:creationId xmlns:a16="http://schemas.microsoft.com/office/drawing/2014/main" id="{D1F03E21-67E3-4BAB-91B2-B5D633A45358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79" y="64639"/>
            <a:ext cx="11962441" cy="6728721"/>
          </a:xfrm>
        </p:spPr>
      </p:pic>
    </p:spTree>
    <p:extLst>
      <p:ext uri="{BB962C8B-B14F-4D97-AF65-F5344CB8AC3E}">
        <p14:creationId xmlns:p14="http://schemas.microsoft.com/office/powerpoint/2010/main" val="34277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DF9012-94B3-4DA3-8B78-867EDE92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36687" y="2910793"/>
            <a:ext cx="5566130" cy="10486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44387D-1811-4879-BF57-A1A2BA79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6354" y="2816296"/>
            <a:ext cx="5761219" cy="12193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754695-7B93-43A8-87BB-DAD793048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54182" y="2791910"/>
            <a:ext cx="5755123" cy="12985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E275173-0E9E-471B-8EE6-CE3192E1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7031" y="2938227"/>
            <a:ext cx="5785605" cy="10059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DDC1FA-0DF3-439C-BADC-2B2F3B5D0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75425" y="3127219"/>
            <a:ext cx="5809992" cy="6035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AE6C2E-3FFC-4385-831A-D9E7EF30D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625420" y="3047964"/>
            <a:ext cx="5742930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DAA79D-1AB3-4808-A06B-2399E432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27" y="812341"/>
            <a:ext cx="9828145" cy="52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EC5B59-D061-45FE-88B8-D3CF5E6E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1" y="1107981"/>
            <a:ext cx="2750248" cy="46420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7769C0E-A9C2-4023-A52A-35013CB6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14425" y="545341"/>
            <a:ext cx="1219306" cy="57673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750AAB0-EBC1-49E2-BD6D-88CB88E8A582}"/>
              </a:ext>
            </a:extLst>
          </p:cNvPr>
          <p:cNvSpPr txBox="1"/>
          <p:nvPr/>
        </p:nvSpPr>
        <p:spPr>
          <a:xfrm>
            <a:off x="4553712" y="1107981"/>
            <a:ext cx="6312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Bellatrix Lestrange</a:t>
            </a:r>
          </a:p>
        </p:txBody>
      </p:sp>
    </p:spTree>
    <p:extLst>
      <p:ext uri="{BB962C8B-B14F-4D97-AF65-F5344CB8AC3E}">
        <p14:creationId xmlns:p14="http://schemas.microsoft.com/office/powerpoint/2010/main" val="265695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Breitbild</PresentationFormat>
  <Paragraphs>36</Paragraphs>
  <Slides>20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3_Office</vt:lpstr>
      <vt:lpstr>2_Office</vt:lpstr>
      <vt:lpstr>1_Office</vt:lpstr>
      <vt:lpstr>       Harry Potter</vt:lpstr>
      <vt:lpstr>Das Phänomen Harry Potter –  eine Erfolgsgeschichte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Vortrag: Katharina Volkmer Begleitende Lehrerin: Annika Wittke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</dc:title>
  <dc:creator>Katharina Volkmer</dc:creator>
  <cp:lastModifiedBy>Katharina Volkmer</cp:lastModifiedBy>
  <cp:revision>30</cp:revision>
  <dcterms:created xsi:type="dcterms:W3CDTF">2022-01-29T13:44:09Z</dcterms:created>
  <dcterms:modified xsi:type="dcterms:W3CDTF">2022-03-28T20:12:07Z</dcterms:modified>
</cp:coreProperties>
</file>